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2.xml" ContentType="application/vnd.openxmlformats-officedocument.presentationml.notesSlide+xml"/>
  <Override PartName="/ppt/charts/chart10.xml" ContentType="application/vnd.openxmlformats-officedocument.drawingml.chart+xml"/>
  <Override PartName="/ppt/drawings/drawing1.xml" ContentType="application/vnd.openxmlformats-officedocument.drawingml.chartshapes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7" r:id="rId1"/>
  </p:sldMasterIdLst>
  <p:notesMasterIdLst>
    <p:notesMasterId r:id="rId16"/>
  </p:notesMasterIdLst>
  <p:sldIdLst>
    <p:sldId id="257" r:id="rId2"/>
    <p:sldId id="258" r:id="rId3"/>
    <p:sldId id="259" r:id="rId4"/>
    <p:sldId id="261" r:id="rId5"/>
    <p:sldId id="260" r:id="rId6"/>
    <p:sldId id="272" r:id="rId7"/>
    <p:sldId id="273" r:id="rId8"/>
    <p:sldId id="268" r:id="rId9"/>
    <p:sldId id="262" r:id="rId10"/>
    <p:sldId id="274" r:id="rId11"/>
    <p:sldId id="275" r:id="rId12"/>
    <p:sldId id="263" r:id="rId13"/>
    <p:sldId id="269" r:id="rId14"/>
    <p:sldId id="271" r:id="rId15"/>
  </p:sldIdLst>
  <p:sldSz cx="9144000" cy="6858000" type="screen4x3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539" autoAdjust="0"/>
    <p:restoredTop sz="98387" autoAdjust="0"/>
  </p:normalViewPr>
  <p:slideViewPr>
    <p:cSldViewPr>
      <p:cViewPr varScale="1">
        <p:scale>
          <a:sx n="84" d="100"/>
          <a:sy n="84" d="100"/>
        </p:scale>
        <p:origin x="-1181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400" i="1" dirty="0"/>
              <a:t>2022</a:t>
            </a:r>
            <a:r>
              <a:rPr lang="ru-RU" sz="2400" i="1" baseline="0" dirty="0"/>
              <a:t> </a:t>
            </a:r>
            <a:r>
              <a:rPr lang="ru-RU" sz="2400" i="1" dirty="0"/>
              <a:t>год</a:t>
            </a:r>
          </a:p>
        </c:rich>
      </c:tx>
      <c:layout>
        <c:manualLayout>
          <c:xMode val="edge"/>
          <c:yMode val="edge"/>
          <c:x val="0.31090567072416847"/>
          <c:y val="4.7675804529201428E-3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4685148500657595E-2"/>
          <c:y val="0.23860675430022571"/>
          <c:w val="0.66932318636599364"/>
          <c:h val="0.64343188594660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dLbls>
            <c:dLbl>
              <c:idx val="0"/>
              <c:layout>
                <c:manualLayout>
                  <c:x val="-0.11257563384883969"/>
                  <c:y val="-0.2333922085722604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85,7%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212-4A22-B09F-608B02889C14}"/>
                </c:ext>
              </c:extLst>
            </c:dLbl>
            <c:dLbl>
              <c:idx val="1"/>
              <c:layout>
                <c:manualLayout>
                  <c:x val="-6.2626349218486782E-2"/>
                  <c:y val="4.878954243589630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212-4A22-B09F-608B02889C14}"/>
                </c:ext>
              </c:extLst>
            </c:dLbl>
            <c:dLbl>
              <c:idx val="2"/>
              <c:layout>
                <c:manualLayout>
                  <c:x val="7.7657422048376052E-3"/>
                  <c:y val="-1.783037549388577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5,2%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212-4A22-B09F-608B02889C14}"/>
                </c:ext>
              </c:extLst>
            </c:dLbl>
            <c:dLbl>
              <c:idx val="3"/>
              <c:layout>
                <c:manualLayout>
                  <c:x val="7.8644866037960143E-2"/>
                  <c:y val="-4.489409026493888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212-4A22-B09F-608B02889C14}"/>
                </c:ext>
              </c:extLst>
            </c:dLbl>
            <c:dLbl>
              <c:idx val="4"/>
              <c:layout>
                <c:manualLayout>
                  <c:x val="0.14671428460489463"/>
                  <c:y val="-5.03099865794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12-4A22-B09F-608B02889C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86.6</c:v>
                </c:pt>
                <c:pt idx="1">
                  <c:v>1.5</c:v>
                </c:pt>
                <c:pt idx="2">
                  <c:v>4.5</c:v>
                </c:pt>
                <c:pt idx="3">
                  <c:v>0.3</c:v>
                </c:pt>
                <c:pt idx="4">
                  <c:v>7.1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212-4A22-B09F-608B02889C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2">
          <a:noFill/>
        </a:ln>
      </c:spPr>
    </c:sideWall>
    <c:backWall>
      <c:thickness val="0"/>
      <c:spPr>
        <a:noFill/>
        <a:ln w="25402">
          <a:noFill/>
        </a:ln>
      </c:spPr>
    </c:backWall>
    <c:plotArea>
      <c:layout>
        <c:manualLayout>
          <c:layoutTarget val="inner"/>
          <c:xMode val="edge"/>
          <c:yMode val="edge"/>
          <c:x val="0.12559808612440398"/>
          <c:y val="5.0420168067226885E-2"/>
          <c:w val="0.49782316286599376"/>
          <c:h val="0.71369564546839592"/>
        </c:manualLayout>
      </c:layout>
      <c:bar3D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95498624"/>
        <c:axId val="95500160"/>
        <c:axId val="0"/>
      </c:bar3DChart>
      <c:catAx>
        <c:axId val="95498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395" b="1" i="1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95500160"/>
        <c:crosses val="autoZero"/>
        <c:auto val="1"/>
        <c:lblAlgn val="ctr"/>
        <c:lblOffset val="100"/>
        <c:noMultiLvlLbl val="0"/>
      </c:catAx>
      <c:valAx>
        <c:axId val="95500160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one"/>
        <c:crossAx val="95498624"/>
        <c:crosses val="autoZero"/>
        <c:crossBetween val="between"/>
      </c:valAx>
    </c:plotArea>
    <c:plotVisOnly val="1"/>
    <c:dispBlanksAs val="zero"/>
    <c:showDLblsOverMax val="0"/>
  </c:chart>
  <c:spPr>
    <a:noFill/>
    <a:ln>
      <a:noFill/>
    </a:ln>
    <a:scene3d>
      <a:camera prst="orthographicFront"/>
      <a:lightRig rig="threePt" dir="t"/>
    </a:scene3d>
    <a:sp3d>
      <a:bevelB/>
    </a:sp3d>
  </c:spPr>
  <c:txPr>
    <a:bodyPr/>
    <a:lstStyle/>
    <a:p>
      <a:pPr>
        <a:defRPr sz="1795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Культура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5002065929476889E-3"/>
                  <c:y val="2.326802814148914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4295,0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92B-4FD5-9BB2-1C285B7CAF0C}"/>
                </c:ext>
              </c:extLst>
            </c:dLbl>
            <c:dLbl>
              <c:idx val="1"/>
              <c:layout>
                <c:manualLayout>
                  <c:x val="1.7000413185895281E-2"/>
                  <c:y val="1.034134584066184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4325,6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92B-4FD5-9BB2-1C285B7CAF0C}"/>
                </c:ext>
              </c:extLst>
            </c:dLbl>
            <c:dLbl>
              <c:idx val="2"/>
              <c:layout>
                <c:manualLayout>
                  <c:x val="1.8417114284719885E-2"/>
                  <c:y val="-2.5853364601654697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4305,6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92B-4FD5-9BB2-1C285B7CAF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4577.3999999999996</c:v>
                </c:pt>
                <c:pt idx="1">
                  <c:v>4581.2</c:v>
                </c:pt>
                <c:pt idx="2">
                  <c:v>4581.2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92B-4FD5-9BB2-1C285B7CAF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Соц.политика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68.3</c:v>
                </c:pt>
                <c:pt idx="1">
                  <c:v>68.3</c:v>
                </c:pt>
                <c:pt idx="2">
                  <c:v>68.3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92B-4FD5-9BB2-1C285B7CAF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Физкультура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583712087070673E-2"/>
                  <c:y val="-7.7560093804964047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4182,4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292B-4FD5-9BB2-1C285B7CAF0C}"/>
                </c:ext>
              </c:extLst>
            </c:dLbl>
            <c:dLbl>
              <c:idx val="1"/>
              <c:layout>
                <c:manualLayout>
                  <c:x val="9.916907691772256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4365,8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292B-4FD5-9BB2-1C285B7CAF0C}"/>
                </c:ext>
              </c:extLst>
            </c:dLbl>
            <c:dLbl>
              <c:idx val="2"/>
              <c:layout>
                <c:manualLayout>
                  <c:x val="1.8417114284719885E-2"/>
                  <c:y val="1.809735522115824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4500,4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292B-4FD5-9BB2-1C285B7CAF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 formatCode="0.0">
                  <c:v>4792.6000000000004</c:v>
                </c:pt>
                <c:pt idx="1">
                  <c:v>4895.8</c:v>
                </c:pt>
                <c:pt idx="2">
                  <c:v>4096.6000000000004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92B-4FD5-9BB2-1C285B7CAF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0353536"/>
        <c:axId val="210376192"/>
        <c:axId val="0"/>
      </c:bar3DChart>
      <c:catAx>
        <c:axId val="210353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 i="1"/>
            </a:pPr>
            <a:endParaRPr lang="ru-RU"/>
          </a:p>
        </c:txPr>
        <c:crossAx val="210376192"/>
        <c:crosses val="autoZero"/>
        <c:auto val="1"/>
        <c:lblAlgn val="ctr"/>
        <c:lblOffset val="100"/>
        <c:noMultiLvlLbl val="0"/>
      </c:catAx>
      <c:valAx>
        <c:axId val="210376192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21035353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2022 год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0979821772018631"/>
          <c:y val="0.22998704278335999"/>
          <c:w val="0.70396969781135432"/>
          <c:h val="0.7821885531237270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explosion val="22"/>
          <c:dPt>
            <c:idx val="1"/>
            <c:bubble3D val="0"/>
            <c:explosion val="4"/>
            <c:extLst xmlns:c16r2="http://schemas.microsoft.com/office/drawing/2015/06/chart">
              <c:ext xmlns:c16="http://schemas.microsoft.com/office/drawing/2014/chart" uri="{C3380CC4-5D6E-409C-BE32-E72D297353CC}">
                <c16:uniqueId val="{00000000-03F1-46AF-BF17-892335135358}"/>
              </c:ext>
            </c:extLst>
          </c:dPt>
          <c:dLbls>
            <c:dLbl>
              <c:idx val="0"/>
              <c:layout>
                <c:manualLayout>
                  <c:x val="3.048889230321796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20,8%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3F1-46AF-BF17-89233513535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79,2%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3F1-46AF-BF17-8923351353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0.20799999999999999</c:v>
                </c:pt>
                <c:pt idx="1">
                  <c:v>0.79200000000000004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3F1-46AF-BF17-8923351353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2023 год</a:t>
            </a:r>
          </a:p>
        </c:rich>
      </c:tx>
      <c:layout>
        <c:manualLayout>
          <c:xMode val="edge"/>
          <c:yMode val="edge"/>
          <c:x val="0.28933336675328758"/>
          <c:y val="4.40923230752142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2007107611349416"/>
          <c:y val="0.18260376372322271"/>
          <c:w val="0.67898915810021065"/>
          <c:h val="0.913913350139352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explosion val="25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20,3%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C93-40B7-B157-FC8957153F5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79,7%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C93-40B7-B157-FC8957153F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0.20100000000000001</c:v>
                </c:pt>
                <c:pt idx="1">
                  <c:v>0.79900000000000004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C93-40B7-B157-FC8957153F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2024 год</a:t>
            </a:r>
          </a:p>
        </c:rich>
      </c:tx>
      <c:layout>
        <c:manualLayout>
          <c:xMode val="edge"/>
          <c:yMode val="edge"/>
          <c:x val="0.34965441392225927"/>
          <c:y val="2.050805724428551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3632569775269271"/>
          <c:y val="0.11602754922655679"/>
          <c:w val="0.53110760149130076"/>
          <c:h val="0.9430446425493017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explosion val="25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21,7</a:t>
                    </a:r>
                    <a:r>
                      <a:rPr lang="en-US" baseline="0" dirty="0"/>
                      <a:t> 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CF1-4953-9A6F-3919DA7FD9D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78,3</a:t>
                    </a:r>
                  </a:p>
                  <a:p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CF1-4953-9A6F-3919DA7FD9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0.217</c:v>
                </c:pt>
                <c:pt idx="1">
                  <c:v>0.78300000000000003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CF1-4953-9A6F-3919DA7FD9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i="1"/>
            </a:pPr>
            <a:r>
              <a:rPr lang="ru-RU" dirty="0"/>
              <a:t>2024год</a:t>
            </a:r>
          </a:p>
        </c:rich>
      </c:tx>
      <c:layout>
        <c:manualLayout>
          <c:xMode val="edge"/>
          <c:yMode val="edge"/>
          <c:x val="0.34402836138373766"/>
          <c:y val="5.7060676697963594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86,9%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3D0-4005-A2B5-F47883FAF311}"/>
                </c:ext>
              </c:extLst>
            </c:dLbl>
            <c:dLbl>
              <c:idx val="1"/>
              <c:layout>
                <c:manualLayout>
                  <c:x val="-2.0560680698611729E-2"/>
                  <c:y val="2.715839381209895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3D0-4005-A2B5-F47883FAF311}"/>
                </c:ext>
              </c:extLst>
            </c:dLbl>
            <c:dLbl>
              <c:idx val="2"/>
              <c:layout>
                <c:manualLayout>
                  <c:x val="-6.5589431652795507E-4"/>
                  <c:y val="-2.536578040974915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3D0-4005-A2B5-F47883FAF311}"/>
                </c:ext>
              </c:extLst>
            </c:dLbl>
            <c:dLbl>
              <c:idx val="3"/>
              <c:layout>
                <c:manualLayout>
                  <c:x val="0.10652237190730322"/>
                  <c:y val="-2.23903597270842E-2"/>
                </c:manualLayout>
              </c:layout>
              <c:tx>
                <c:rich>
                  <a:bodyPr/>
                  <a:lstStyle/>
                  <a:p>
                    <a:fld id="{534BDB92-85A5-4799-8370-06ADC6D1811E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3D0-4005-A2B5-F47883FAF311}"/>
                </c:ext>
              </c:extLst>
            </c:dLbl>
            <c:dLbl>
              <c:idx val="4"/>
              <c:layout>
                <c:manualLayout>
                  <c:x val="0.18284375116617596"/>
                  <c:y val="-3.4680206094619602E-2"/>
                </c:manualLayout>
              </c:layout>
              <c:tx>
                <c:rich>
                  <a:bodyPr/>
                  <a:lstStyle/>
                  <a:p>
                    <a:fld id="{FF8936B7-B13C-469B-BDEF-169CEAB73CC4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3D0-4005-A2B5-F47883FAF3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86.9</c:v>
                </c:pt>
                <c:pt idx="1">
                  <c:v>1.5</c:v>
                </c:pt>
                <c:pt idx="2">
                  <c:v>4.5999999999999996</c:v>
                </c:pt>
                <c:pt idx="3">
                  <c:v>0.2</c:v>
                </c:pt>
                <c:pt idx="4">
                  <c:v>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3D0-4005-A2B5-F47883FAF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i="1"/>
            </a:pPr>
            <a:r>
              <a:rPr lang="ru-RU" dirty="0"/>
              <a:t>2023 год</a:t>
            </a:r>
          </a:p>
        </c:rich>
      </c:tx>
      <c:layout>
        <c:manualLayout>
          <c:xMode val="edge"/>
          <c:yMode val="edge"/>
          <c:x val="0.31090775781655383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942330490135728E-2"/>
          <c:y val="0.27210733039037877"/>
          <c:w val="0.77702393017186022"/>
          <c:h val="0.685639978555214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explosion val="8"/>
          <c:dPt>
            <c:idx val="0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6B79-4166-B237-35340CECDA76}"/>
              </c:ext>
            </c:extLst>
          </c:dPt>
          <c:dPt>
            <c:idx val="4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B79-4166-B237-35340CECDA76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86,5%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B79-4166-B237-35340CECDA76}"/>
                </c:ext>
              </c:extLst>
            </c:dLbl>
            <c:dLbl>
              <c:idx val="1"/>
              <c:layout>
                <c:manualLayout>
                  <c:x val="-2.9663722214307041E-2"/>
                  <c:y val="-1.723855533027130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B79-4166-B237-35340CECDA76}"/>
                </c:ext>
              </c:extLst>
            </c:dLbl>
            <c:dLbl>
              <c:idx val="2"/>
              <c:layout>
                <c:manualLayout>
                  <c:x val="2.0402608609162952E-2"/>
                  <c:y val="-5.238505330960951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B79-4166-B237-35340CECDA76}"/>
                </c:ext>
              </c:extLst>
            </c:dLbl>
            <c:dLbl>
              <c:idx val="3"/>
              <c:layout>
                <c:manualLayout>
                  <c:x val="0.1191374170360673"/>
                  <c:y val="-5.73293816637011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B79-4166-B237-35340CECDA76}"/>
                </c:ext>
              </c:extLst>
            </c:dLbl>
            <c:dLbl>
              <c:idx val="4"/>
              <c:layout>
                <c:manualLayout>
                  <c:x val="0.17864194527404645"/>
                  <c:y val="-3.777792720100428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B79-4166-B237-35340CECDA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86.5</c:v>
                </c:pt>
                <c:pt idx="1">
                  <c:v>1.5</c:v>
                </c:pt>
                <c:pt idx="2">
                  <c:v>4.7</c:v>
                </c:pt>
                <c:pt idx="3">
                  <c:v>0.3</c:v>
                </c:pt>
                <c:pt idx="4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B79-4166-B237-35340CECDA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2022</a:t>
            </a:r>
            <a:r>
              <a:rPr lang="ru-RU" baseline="0" dirty="0"/>
              <a:t> г</a:t>
            </a:r>
            <a:r>
              <a:rPr lang="ru-RU" dirty="0"/>
              <a:t>од</a:t>
            </a:r>
          </a:p>
        </c:rich>
      </c:tx>
      <c:layout>
        <c:manualLayout>
          <c:xMode val="edge"/>
          <c:yMode val="edge"/>
          <c:x val="0.32211462354967296"/>
          <c:y val="2.860548271752085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4685148500657443E-2"/>
          <c:y val="0.23860675430022571"/>
          <c:w val="0.66932318636599364"/>
          <c:h val="0.64343188594660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dLbls>
            <c:dLbl>
              <c:idx val="0"/>
              <c:layout>
                <c:manualLayout>
                  <c:x val="-0.25953727511033903"/>
                  <c:y val="-7.34145155042833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5C-4A11-AB5D-5E87CAB98690}"/>
                </c:ext>
              </c:extLst>
            </c:dLbl>
            <c:dLbl>
              <c:idx val="1"/>
              <c:layout>
                <c:manualLayout>
                  <c:x val="0.15932546841807194"/>
                  <c:y val="4.8789623975714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5C-4A11-AB5D-5E87CAB98690}"/>
                </c:ext>
              </c:extLst>
            </c:dLbl>
            <c:dLbl>
              <c:idx val="2"/>
              <c:layout>
                <c:manualLayout>
                  <c:x val="0.11777061433797796"/>
                  <c:y val="-1.7830475651085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5C-4A11-AB5D-5E87CAB98690}"/>
                </c:ext>
              </c:extLst>
            </c:dLbl>
            <c:dLbl>
              <c:idx val="3"/>
              <c:layout>
                <c:manualLayout>
                  <c:x val="0.24934256588678641"/>
                  <c:y val="3.6154598021393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5C-4A11-AB5D-5E87CAB9869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0.87000000000000066</c:v>
                </c:pt>
                <c:pt idx="1">
                  <c:v>0.13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B5C-4A11-AB5D-5E87CAB986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2024 год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dLbls>
            <c:dLbl>
              <c:idx val="0"/>
              <c:layout>
                <c:manualLayout>
                  <c:x val="-0.27091849529781137"/>
                  <c:y val="-7.6845440596690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2F-4421-BF29-19104BD1DBCE}"/>
                </c:ext>
              </c:extLst>
            </c:dLbl>
            <c:dLbl>
              <c:idx val="1"/>
              <c:layout>
                <c:manualLayout>
                  <c:x val="0.20095536647260903"/>
                  <c:y val="2.239165618234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2F-4421-BF29-19104BD1DBCE}"/>
                </c:ext>
              </c:extLst>
            </c:dLbl>
            <c:dLbl>
              <c:idx val="2"/>
              <c:layout>
                <c:manualLayout>
                  <c:x val="0.10929661143454358"/>
                  <c:y val="-3.4900776790566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2F-4421-BF29-19104BD1DBCE}"/>
                </c:ext>
              </c:extLst>
            </c:dLbl>
            <c:dLbl>
              <c:idx val="3"/>
              <c:layout>
                <c:manualLayout>
                  <c:x val="0.15202000298552024"/>
                  <c:y val="1.575012686278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2F-4421-BF29-19104BD1DBC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0.87000000000000066</c:v>
                </c:pt>
                <c:pt idx="1">
                  <c:v>0.13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72F-4421-BF29-19104BD1DB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2023</a:t>
            </a:r>
            <a:r>
              <a:rPr lang="ru-RU" baseline="0" dirty="0"/>
              <a:t>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29383781945650389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942330490135728E-2"/>
          <c:y val="0.27210733039037877"/>
          <c:w val="0.77702393017186044"/>
          <c:h val="0.685639978555214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explosion val="2"/>
          <c:dPt>
            <c:idx val="1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F8B3-420F-8171-E3404223CE9A}"/>
              </c:ext>
            </c:extLst>
          </c:dPt>
          <c:dLbls>
            <c:dLbl>
              <c:idx val="0"/>
              <c:layout>
                <c:manualLayout>
                  <c:x val="-0.2962277788381153"/>
                  <c:y val="-5.22191073226576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B3-420F-8171-E3404223CE9A}"/>
                </c:ext>
              </c:extLst>
            </c:dLbl>
            <c:dLbl>
              <c:idx val="1"/>
              <c:layout>
                <c:manualLayout>
                  <c:x val="0.14509447606042114"/>
                  <c:y val="5.3924687245693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8B3-420F-8171-E3404223CE9A}"/>
                </c:ext>
              </c:extLst>
            </c:dLbl>
            <c:dLbl>
              <c:idx val="2"/>
              <c:layout>
                <c:manualLayout>
                  <c:x val="0.10575230040940976"/>
                  <c:y val="-3.0488952513488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B3-420F-8171-E3404223CE9A}"/>
                </c:ext>
              </c:extLst>
            </c:dLbl>
            <c:dLbl>
              <c:idx val="3"/>
              <c:layout>
                <c:manualLayout>
                  <c:x val="0.22155738321877202"/>
                  <c:y val="7.4048197535370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B3-420F-8171-E3404223CE9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0.87000000000000066</c:v>
                </c:pt>
                <c:pt idx="1">
                  <c:v>0.13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8B3-420F-8171-E3404223CE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2022</a:t>
            </a:r>
            <a:r>
              <a:rPr lang="ru-RU" baseline="0" dirty="0"/>
              <a:t> </a:t>
            </a:r>
            <a:r>
              <a:rPr lang="ru-RU" dirty="0"/>
              <a:t>год</a:t>
            </a: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4685148500657443E-2"/>
          <c:y val="0.23860675430022571"/>
          <c:w val="0.66932318636599364"/>
          <c:h val="0.64343188594660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dirty="0"/>
                      <a:t>95,0%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A1B-49AA-A9CA-FD5440FA3E18}"/>
                </c:ext>
              </c:extLst>
            </c:dLbl>
            <c:dLbl>
              <c:idx val="1"/>
              <c:layout>
                <c:manualLayout>
                  <c:x val="-6.0692262154730843E-2"/>
                  <c:y val="-3.7026831717549051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5,0</a:t>
                    </a:r>
                    <a:r>
                      <a:rPr lang="en-US" b="1" baseline="0" dirty="0"/>
                      <a:t> </a:t>
                    </a:r>
                    <a:r>
                      <a:rPr lang="en-US" b="1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A1B-49AA-A9CA-FD5440FA3E18}"/>
                </c:ext>
              </c:extLst>
            </c:dLbl>
            <c:dLbl>
              <c:idx val="2"/>
              <c:layout>
                <c:manualLayout>
                  <c:x val="0.11777061433797797"/>
                  <c:y val="-1.783047565108585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0,0%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A1B-49AA-A9CA-FD5440FA3E18}"/>
                </c:ext>
              </c:extLst>
            </c:dLbl>
            <c:dLbl>
              <c:idx val="3"/>
              <c:layout>
                <c:manualLayout>
                  <c:x val="0.24934256588678641"/>
                  <c:y val="3.6154598021393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1B-49AA-A9CA-FD5440FA3E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0.95</c:v>
                </c:pt>
                <c:pt idx="1">
                  <c:v>0.05</c:v>
                </c:pt>
                <c:pt idx="2" formatCode="0.0%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A1B-49AA-A9CA-FD5440FA3E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2024 год</a:t>
            </a: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explosion val="4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600" dirty="0"/>
                      <a:t>93,1%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ADC-414F-B2F7-24F6B66AFB8E}"/>
                </c:ext>
              </c:extLst>
            </c:dLbl>
            <c:dLbl>
              <c:idx val="1"/>
              <c:layout>
                <c:manualLayout>
                  <c:x val="-5.8475500988916712E-2"/>
                  <c:y val="-3.4820230307921876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6,9%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ADC-414F-B2F7-24F6B66AFB8E}"/>
                </c:ext>
              </c:extLst>
            </c:dLbl>
            <c:dLbl>
              <c:idx val="2"/>
              <c:layout>
                <c:manualLayout>
                  <c:x val="0.10929661143454358"/>
                  <c:y val="-3.4900776790566815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ADC-414F-B2F7-24F6B66AFB8E}"/>
                </c:ext>
              </c:extLst>
            </c:dLbl>
            <c:dLbl>
              <c:idx val="3"/>
              <c:layout>
                <c:manualLayout>
                  <c:x val="0.15202000298552024"/>
                  <c:y val="1.575012686278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DC-414F-B2F7-24F6B66AFB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0.93100000000000005</c:v>
                </c:pt>
                <c:pt idx="1">
                  <c:v>6.9000000000000006E-2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ADC-414F-B2F7-24F6B66AFB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2023 год</a:t>
            </a:r>
          </a:p>
        </c:rich>
      </c:tx>
      <c:layout>
        <c:manualLayout>
          <c:xMode val="edge"/>
          <c:yMode val="edge"/>
          <c:x val="0.29383781945650389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942330490135728E-2"/>
          <c:y val="0.1790483924359664"/>
          <c:w val="0.87090859115212671"/>
          <c:h val="0.7677510482614032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dPt>
            <c:idx val="2"/>
            <c:bubble3D val="0"/>
            <c:explosion val="17"/>
            <c:extLst xmlns:c16r2="http://schemas.microsoft.com/office/drawing/2015/06/chart">
              <c:ext xmlns:c16="http://schemas.microsoft.com/office/drawing/2014/chart" uri="{C3380CC4-5D6E-409C-BE32-E72D297353CC}">
                <c16:uniqueId val="{00000002-9A5D-47A0-8745-E1535763C50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94,2%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A5D-47A0-8745-E1535763C501}"/>
                </c:ext>
              </c:extLst>
            </c:dLbl>
            <c:dLbl>
              <c:idx val="1"/>
              <c:layout>
                <c:manualLayout>
                  <c:x val="-7.6605716682034086E-2"/>
                  <c:y val="-3.913437400863439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5,8</a:t>
                    </a:r>
                    <a:r>
                      <a:rPr lang="en-US" baseline="0" dirty="0"/>
                      <a:t> 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A5D-47A0-8745-E1535763C501}"/>
                </c:ext>
              </c:extLst>
            </c:dLbl>
            <c:dLbl>
              <c:idx val="2"/>
              <c:layout>
                <c:manualLayout>
                  <c:x val="0.10575230040940976"/>
                  <c:y val="-3.048895251348859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A5D-47A0-8745-E1535763C501}"/>
                </c:ext>
              </c:extLst>
            </c:dLbl>
            <c:dLbl>
              <c:idx val="3"/>
              <c:layout>
                <c:manualLayout>
                  <c:x val="0.22155738321877202"/>
                  <c:y val="7.4048197535370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5D-47A0-8745-E1535763C5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94.2</c:v>
                </c:pt>
                <c:pt idx="1">
                  <c:v>5.8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A5D-47A0-8745-E1535763C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</cdr:x>
      <cdr:y>0.20551</cdr:y>
    </cdr:from>
    <cdr:to>
      <cdr:x>0.23241</cdr:x>
      <cdr:y>0.28184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950563" y="921948"/>
          <a:ext cx="792087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0.36701</cdr:x>
      <cdr:y>0.69771</cdr:y>
    </cdr:from>
    <cdr:to>
      <cdr:x>0.45113</cdr:x>
      <cdr:y>0.79423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2894778" y="3103749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FAD8D10-40A2-4F03-873B-5EC78F5B2D9E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82FB61D-6ECA-4D19-B790-E365901762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9309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4C1C8-7C5F-401D-B799-4762A8226F5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7B9273-4D30-4316-A823-83FAF2E6234B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9595A1-C39C-41E8-BF19-1C05CAC30BED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18625D-0F64-466B-B265-ACFDC5855FC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30A0AD-0632-4B8B-9376-A97D6C0276B3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BA6D4-81A8-430D-B215-365D6472A75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A467C8-40CD-4815-B922-78F1B973EFA7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2390E1-545E-4265-A087-45556D83DE5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5B780C-605D-4DC9-A164-246648ECACD7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CA901-CABA-4A8E-B3E7-A5112CAC2D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67FB85-82E0-4430-A1FF-4CC57D9DB3F0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1B418D-7965-43FF-8970-BC0A568461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7B3058-6353-49D8-B70B-FADD7733D6ED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9BB610-EB61-4AAF-B47E-FEB11AA673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59209D-4A96-4E85-A0BF-7A693DF69D9C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16DB7-ADB9-438E-B49E-8D4951E0D4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6465CE-80A2-45CE-B224-B9768DEFDF7A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3C2875-F4F3-4AB2-A4D2-FFB29231937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3CB260-5F9F-47B9-9537-40AA3258E9D8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BCCCB1-3B10-454C-9D65-F7CFF82ADA6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FAF56D-BF6A-46DA-8B9F-2CFEF5F58ECE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FB02E-C4C3-45C6-A842-4A5691C868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621914-9391-450F-AEC0-DCFDDF7913CE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D51EF9-69BB-426F-AEF0-2F985146BA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371DBC-3A07-4458-92CC-8DD84F3BFC01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7A738DB-A9CD-4E2F-BD02-224B99C835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Microsoft_Excel_97-2003_Worksheet3.xls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Microsoft_Excel_97-2003_Worksheet4.xls"/><Relationship Id="rId5" Type="http://schemas.openxmlformats.org/officeDocument/2006/relationships/oleObject" Target="../embeddings/oleObject4.bin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6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9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Excel_97-2003_Worksheet2.xls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6620272" cy="1080120"/>
          </a:xfrm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Сорум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</a:p>
        </p:txBody>
      </p:sp>
      <p:sp>
        <p:nvSpPr>
          <p:cNvPr id="1433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8638" y="1773239"/>
            <a:ext cx="8075612" cy="129572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/>
            <a:r>
              <a:rPr lang="ru-RU" sz="24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Информация о решения Совета депутатов №</a:t>
            </a:r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45 </a:t>
            </a:r>
            <a:r>
              <a:rPr lang="ru-RU" sz="24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09</a:t>
            </a:r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.12.2021г</a:t>
            </a:r>
            <a:r>
              <a:rPr lang="ru-RU" sz="24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«О бюджете сельского поселения Со</a:t>
            </a:r>
          </a:p>
          <a:p>
            <a:pPr algn="ctr" eaLnBrk="1" hangingPunct="1"/>
            <a:r>
              <a:rPr lang="ru-RU" sz="24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рум</a:t>
            </a:r>
            <a:r>
              <a:rPr lang="ru-RU" sz="24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2022 год и плановый период 2023 и 2024 годов»</a:t>
            </a:r>
          </a:p>
        </p:txBody>
      </p:sp>
      <p:pic>
        <p:nvPicPr>
          <p:cNvPr id="14339" name="Рисунок 7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431800"/>
            <a:ext cx="1071563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:\1 п Сорум\DSC_16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284984"/>
            <a:ext cx="3312368" cy="3096344"/>
          </a:xfrm>
          <a:prstGeom prst="rect">
            <a:avLst/>
          </a:prstGeom>
          <a:noFill/>
        </p:spPr>
      </p:pic>
      <p:pic>
        <p:nvPicPr>
          <p:cNvPr id="21508" name="Picture 4" descr="H:\1 п Сорум\Поселок вертолет2 3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284984"/>
            <a:ext cx="8496944" cy="33843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979712" y="260648"/>
            <a:ext cx="6620272" cy="12601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ru-RU" sz="32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поселения Сорум на 2023 год, в %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3" name="Рисунок 2" descr="Вырезка экрана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" y="455613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98" name="Objec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4796451"/>
              </p:ext>
            </p:extLst>
          </p:nvPr>
        </p:nvGraphicFramePr>
        <p:xfrm>
          <a:off x="0" y="1989138"/>
          <a:ext cx="9070975" cy="433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8" name="Worksheet" r:id="rId6" imgW="9620161" imgH="4848361" progId="Excel.Sheet.8">
                  <p:embed/>
                </p:oleObj>
              </mc:Choice>
              <mc:Fallback>
                <p:oleObj name="Worksheet" r:id="rId6" imgW="9620161" imgH="4848361" progId="Excel.Sheet.8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9138"/>
                        <a:ext cx="9070975" cy="433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979712" y="260648"/>
            <a:ext cx="6620272" cy="12601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ru-RU" sz="32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поселения Сорум на 2024 год, в %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3" name="Рисунок 2" descr="Вырезка экрана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" y="455613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98" name="Objec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8783077"/>
              </p:ext>
            </p:extLst>
          </p:nvPr>
        </p:nvGraphicFramePr>
        <p:xfrm>
          <a:off x="0" y="1989138"/>
          <a:ext cx="9070975" cy="409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6" name="Worksheet" r:id="rId6" imgW="9620161" imgH="4581389" progId="Excel.Sheet.8">
                  <p:embed/>
                </p:oleObj>
              </mc:Choice>
              <mc:Fallback>
                <p:oleObj name="Worksheet" r:id="rId6" imgW="9620161" imgH="4581389" progId="Excel.Sheet.8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9138"/>
                        <a:ext cx="9070975" cy="409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4041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социальных расходов сельского поселения _Сорум 2022 год и плановый период 2023 и 2024 годов (тыс. рублей)</a:t>
            </a: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3" name="Рисунок 2" descr="Вырезка экрана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" y="455613"/>
            <a:ext cx="99695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0" y="3140968"/>
          <a:ext cx="4427984" cy="285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2764131"/>
              </p:ext>
            </p:extLst>
          </p:nvPr>
        </p:nvGraphicFramePr>
        <p:xfrm>
          <a:off x="0" y="1397000"/>
          <a:ext cx="8964488" cy="491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619672" y="0"/>
            <a:ext cx="6420444" cy="1160748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8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на </a:t>
            </a:r>
            <a:r>
              <a:rPr lang="ru-RU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</a:t>
            </a: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коммунальное хозяйство сельского поселения Сорум на 2022 год и плановые 2023 и 2024 года</a:t>
            </a:r>
            <a:endParaRPr lang="ru-RU" altLang="ru-RU" sz="27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7" name="Рисунок 7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3375"/>
            <a:ext cx="690562" cy="71913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graphicFrame>
        <p:nvGraphicFramePr>
          <p:cNvPr id="30760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466692"/>
              </p:ext>
            </p:extLst>
          </p:nvPr>
        </p:nvGraphicFramePr>
        <p:xfrm>
          <a:off x="323527" y="4149079"/>
          <a:ext cx="8352928" cy="2376264"/>
        </p:xfrm>
        <a:graphic>
          <a:graphicData uri="http://schemas.openxmlformats.org/drawingml/2006/table">
            <a:tbl>
              <a:tblPr/>
              <a:tblGrid>
                <a:gridCol w="7830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579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529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670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18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9406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год,  руб.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 , руб.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год, руб.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Жилищное хозяйство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247 900,00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247 900,00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247 900,00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941 600,00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970 900,00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892 500,00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1 189 500,00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1 218 800,00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1 140 400,00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425118073"/>
              </p:ext>
            </p:extLst>
          </p:nvPr>
        </p:nvGraphicFramePr>
        <p:xfrm>
          <a:off x="0" y="1052736"/>
          <a:ext cx="291581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18726038"/>
              </p:ext>
            </p:extLst>
          </p:nvPr>
        </p:nvGraphicFramePr>
        <p:xfrm>
          <a:off x="2915816" y="1030843"/>
          <a:ext cx="2952328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937215336"/>
              </p:ext>
            </p:extLst>
          </p:nvPr>
        </p:nvGraphicFramePr>
        <p:xfrm>
          <a:off x="5436096" y="1052736"/>
          <a:ext cx="370790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>
    <p:cover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5" y="1556792"/>
            <a:ext cx="8136905" cy="2376264"/>
          </a:xfrm>
        </p:spPr>
        <p:txBody>
          <a:bodyPr>
            <a:normAutofit fontScale="90000"/>
          </a:bodyPr>
          <a:lstStyle/>
          <a:p>
            <a:pPr marL="182880" indent="0" eaLnBrk="1" hangingPunct="1">
              <a:buFont typeface="Georgia" pitchFamily="18" charset="0"/>
              <a:buNone/>
              <a:defRPr/>
            </a:pPr>
            <a:r>
              <a:rPr lang="ru-RU" sz="2400" b="1" i="1" u="sng" dirty="0"/>
              <a:t/>
            </a:r>
            <a:br>
              <a:rPr lang="ru-RU" sz="2400" b="1" i="1" u="sng" dirty="0"/>
            </a:br>
            <a:r>
              <a:rPr lang="ru-RU" sz="2800" b="1" i="1" dirty="0"/>
              <a:t>Администрация сельского поселения </a:t>
            </a:r>
            <a:r>
              <a:rPr lang="ru-RU" sz="2800" b="1" i="1" dirty="0" err="1"/>
              <a:t>Сорум</a:t>
            </a:r>
            <a:r>
              <a:rPr lang="ru-RU" sz="2400" b="1" i="1" dirty="0"/>
              <a:t/>
            </a:r>
            <a:br>
              <a:rPr lang="ru-RU" sz="2400" b="1" i="1" dirty="0"/>
            </a:br>
            <a:r>
              <a:rPr lang="ru-RU" sz="2400" b="1" i="1" dirty="0"/>
              <a:t/>
            </a:r>
            <a:br>
              <a:rPr lang="ru-RU" sz="2400" b="1" i="1" dirty="0"/>
            </a:br>
            <a:r>
              <a:rPr lang="ru-RU" sz="2400" b="1" i="1" dirty="0"/>
              <a:t>Адрес фактический:</a:t>
            </a:r>
            <a:r>
              <a:rPr lang="en-US" sz="2400" b="1" i="1" dirty="0"/>
              <a:t/>
            </a:r>
            <a:br>
              <a:rPr lang="en-US" sz="2400" b="1" i="1" dirty="0"/>
            </a:br>
            <a:r>
              <a:rPr lang="ru-RU" sz="2400" b="1" i="1" dirty="0"/>
              <a:t> ул.Центральная, 34. </a:t>
            </a:r>
            <a:r>
              <a:rPr lang="en-US" sz="2400" b="1" i="1" dirty="0"/>
              <a:t/>
            </a:r>
            <a:br>
              <a:rPr lang="en-US" sz="2400" b="1" i="1" dirty="0"/>
            </a:br>
            <a:r>
              <a:rPr lang="ru-RU" sz="2400" b="1" i="1" dirty="0" err="1"/>
              <a:t>п.Сорум</a:t>
            </a:r>
            <a:r>
              <a:rPr lang="ru-RU" sz="2400" b="1" i="1" dirty="0"/>
              <a:t>, Белоярский р-н, ХМАО-ЮГРА</a:t>
            </a:r>
            <a:r>
              <a:rPr lang="en-US" sz="2400" b="1" i="1" dirty="0"/>
              <a:t/>
            </a:r>
            <a:br>
              <a:rPr lang="en-US" sz="2400" b="1" i="1" dirty="0"/>
            </a:br>
            <a:r>
              <a:rPr lang="en-US" sz="2400" b="1" i="1" dirty="0"/>
              <a:t>E-mail</a:t>
            </a:r>
            <a:r>
              <a:rPr lang="ru-RU" sz="2400" b="1" i="1" dirty="0"/>
              <a:t>: </a:t>
            </a:r>
            <a:r>
              <a:rPr lang="en-US" sz="2400" b="1" i="1" dirty="0"/>
              <a:t>admsorum86@yandex.ru</a:t>
            </a:r>
            <a:r>
              <a:rPr lang="ru-RU" sz="2400" b="1" i="1" dirty="0"/>
              <a:t/>
            </a:r>
            <a:br>
              <a:rPr lang="ru-RU" sz="2400" b="1" i="1" dirty="0"/>
            </a:br>
            <a:r>
              <a:rPr lang="ru-RU" sz="2400" b="1" i="1" dirty="0"/>
              <a:t/>
            </a:r>
            <a:br>
              <a:rPr lang="ru-RU" sz="2400" b="1" i="1" dirty="0"/>
            </a:br>
            <a:r>
              <a:rPr lang="ru-RU" sz="2000" b="1" i="1" dirty="0"/>
              <a:t>Глава администрации </a:t>
            </a:r>
            <a:r>
              <a:rPr lang="ru-RU" sz="2000" b="1" i="1" dirty="0" err="1"/>
              <a:t>Маковей</a:t>
            </a:r>
            <a:r>
              <a:rPr lang="ru-RU" sz="2000" b="1" i="1" dirty="0"/>
              <a:t> Мария Михайловна, тел. (34670) 36-3-65</a:t>
            </a:r>
            <a:br>
              <a:rPr lang="ru-RU" sz="2000" b="1" i="1" dirty="0"/>
            </a:br>
            <a:r>
              <a:rPr lang="ru-RU" sz="2000" b="1" i="1" dirty="0"/>
              <a:t>секретарь (34670) 36-7-65</a:t>
            </a:r>
            <a:br>
              <a:rPr lang="ru-RU" sz="2000" b="1" i="1" dirty="0"/>
            </a:br>
            <a:r>
              <a:rPr lang="ru-RU" sz="2000" b="1" i="1" dirty="0"/>
              <a:t>специалисты (34670) 36-5-72</a:t>
            </a:r>
            <a:r>
              <a:rPr lang="ru-RU" sz="1800" b="1" i="1" dirty="0"/>
              <a:t/>
            </a:r>
            <a:br>
              <a:rPr lang="ru-RU" sz="1800" b="1" i="1" dirty="0"/>
            </a:br>
            <a:endParaRPr lang="ru-RU" sz="1800" b="1" i="1" dirty="0"/>
          </a:p>
        </p:txBody>
      </p:sp>
      <p:pic>
        <p:nvPicPr>
          <p:cNvPr id="3" name="Рисунок 7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3375"/>
            <a:ext cx="690562" cy="71913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 spd="slow"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35696" y="224644"/>
            <a:ext cx="6620272" cy="1188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Сорум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  <a:p>
            <a:pPr fontAlgn="auto">
              <a:spcAft>
                <a:spcPts val="0"/>
              </a:spcAft>
              <a:defRPr/>
            </a:pPr>
            <a:endParaRPr lang="ru-RU" sz="1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1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5" name="Рисунок 2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404813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Прямоугольник 4"/>
          <p:cNvSpPr>
            <a:spLocks noChangeArrowheads="1"/>
          </p:cNvSpPr>
          <p:nvPr/>
        </p:nvSpPr>
        <p:spPr bwMode="auto">
          <a:xfrm>
            <a:off x="476250" y="1628800"/>
            <a:ext cx="8488238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49263" algn="just"/>
            <a:endParaRPr lang="ru-RU" sz="1600" b="1" i="1" dirty="0">
              <a:solidFill>
                <a:srgbClr val="000000"/>
              </a:solidFill>
              <a:latin typeface="Times New Roman" pitchFamily="18" charset="0"/>
            </a:endParaRPr>
          </a:p>
          <a:p>
            <a:pPr indent="449263" algn="just"/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</a:rPr>
              <a:t>Формирование и исполнение бюджета сельского поселения Сорум (далее по тексту – бюджет поселения) осуществлялось в соответствии с Бюджетным кодексом Российской Федерации от 31 июля 1998 года № 145-ФЗ, приказом Министерства финансов Российской Федерации от 21 декабря 2012 года № 171 н «Об утверждении Указаний о порядке применения бюджетной классификации Российской Федерации на 2022 год и на плановый период 2023 и 2024 годов», Положением об отдельных вопросах организации и осуществления бюджетного процесса в сельском поселении Сорум, утвержденным решением Совета депутатов сельского поселения Сорум от 25 ноября 2008 года № 24. </a:t>
            </a:r>
          </a:p>
          <a:p>
            <a:pPr indent="449263" algn="just"/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</a:rPr>
              <a:t>         Формирование объема и структуры расходов бюджета поселения на очередной финансовый год и плановый период осуществлялось с учетом положения послания Президента Российской Федерации от 20 февраля 2019года, указов Президента Российской Федерации от 2012 года, Указа Президента Российской Федерации от 7 мая 2018 года</a:t>
            </a:r>
            <a:r>
              <a:rPr lang="ru-RU" sz="1400" b="1" i="1" dirty="0">
                <a:latin typeface="Times New Roman" pitchFamily="18" charset="0"/>
              </a:rPr>
              <a:t> № 204 «О национальных целях и стратегических задачах развития Российской Федерации на период до 2024года», поручений Президента Российской Федерации по реализации комплекса мер, направленных  на повышение эффективности использования бюджетных средств, качества бюджетного планирования и исполнения бюджетов субъектов Российской Федерации, обеспечение сбалансированности консолидированных бюджетов субъектов Российской Федерации. Основных направлений бюджетной, налоговой и таможенно-тарифной политики Российской Федерации на 2022год и плановый период 2023-2024 годов, Основных направлений налоговой, бюджетной и долговой политики Ханты-Мансийского автономного округа-Югры на 2022год и плановый период 2023 и 2024 годов. </a:t>
            </a:r>
          </a:p>
        </p:txBody>
      </p:sp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Сорум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9" name="Рисунок 2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455613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Прямоугольник 3"/>
          <p:cNvSpPr>
            <a:spLocks noChangeArrowheads="1"/>
          </p:cNvSpPr>
          <p:nvPr/>
        </p:nvSpPr>
        <p:spPr bwMode="auto">
          <a:xfrm>
            <a:off x="476250" y="2205038"/>
            <a:ext cx="8128000" cy="45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/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В качестве основных приоритетов бюджетных расходов определено безусловное выполнение социальных обязательств: </a:t>
            </a:r>
          </a:p>
          <a:p>
            <a:pPr indent="449263" algn="just"/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 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выплата заработной платы работникам бюджетной сферы; 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повышение качества жизни населения; 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реализация мер, направленных на стабилизацию ситуации на рынке труда; 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предоставление в полном объеме населению поселения качественных услуг культуры; 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совершенствование правового положения муниципальных учреждений социальной сферы; </a:t>
            </a:r>
          </a:p>
          <a:p>
            <a:pPr indent="449263" algn="just">
              <a:buFont typeface="Wingdings" pitchFamily="2" charset="2"/>
              <a:buChar char="ü"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проведение мероприятий, направленных на модернизацию и технологическое развитие экономики поселения, повышение ее энергетической эффективности. </a:t>
            </a:r>
          </a:p>
        </p:txBody>
      </p:sp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35696" y="548680"/>
            <a:ext cx="7056784" cy="14041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доходной части бюджета поселения Сорум на 2022 год и плановый период 2023 и 2024 годов</a:t>
            </a:r>
            <a:endParaRPr lang="ru-RU" sz="28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55" name="Рисунок 2" descr="Вырезка экрана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0" y="455613"/>
            <a:ext cx="10715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50" name="Objec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4200685"/>
              </p:ext>
            </p:extLst>
          </p:nvPr>
        </p:nvGraphicFramePr>
        <p:xfrm>
          <a:off x="0" y="1843088"/>
          <a:ext cx="9123363" cy="499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8" name="Worksheet" r:id="rId7" imgW="8343976" imgH="4562407" progId="Excel.Sheet.8">
                  <p:embed/>
                </p:oleObj>
              </mc:Choice>
              <mc:Fallback>
                <p:oleObj name="Worksheet" r:id="rId7" imgW="8343976" imgH="4562407" progId="Excel.Sheet.8">
                  <p:embed/>
                  <p:pic>
                    <p:nvPicPr>
                      <p:cNvPr id="0" name="Picture 18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43088"/>
                        <a:ext cx="9123363" cy="499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Рисунок 2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455613"/>
            <a:ext cx="99695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11" descr="Вырезка экрана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3425" y="3424238"/>
            <a:ext cx="571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619672" y="1"/>
            <a:ext cx="6696744" cy="1556791"/>
          </a:xfrm>
        </p:spPr>
        <p:txBody>
          <a:bodyPr/>
          <a:lstStyle/>
          <a:p>
            <a:pPr algn="ctr"/>
            <a:r>
              <a:rPr lang="ru-RU" sz="2400" b="1" i="1" dirty="0">
                <a:solidFill>
                  <a:schemeClr val="tx1"/>
                </a:solidFill>
              </a:rPr>
              <a:t>Структура налоговых доходов бюджета поселения Сорум на 2022 и плановый период 2023 и 2024 годов</a:t>
            </a:r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378089956"/>
              </p:ext>
            </p:extLst>
          </p:nvPr>
        </p:nvGraphicFramePr>
        <p:xfrm>
          <a:off x="0" y="1556793"/>
          <a:ext cx="334803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Содержимое 20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068849208"/>
              </p:ext>
            </p:extLst>
          </p:nvPr>
        </p:nvGraphicFramePr>
        <p:xfrm>
          <a:off x="5794375" y="1556793"/>
          <a:ext cx="3349625" cy="244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236454"/>
              </p:ext>
            </p:extLst>
          </p:nvPr>
        </p:nvGraphicFramePr>
        <p:xfrm>
          <a:off x="0" y="3861051"/>
          <a:ext cx="9165024" cy="3146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761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761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04360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580754"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Наименование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2022</a:t>
                      </a:r>
                    </a:p>
                    <a:p>
                      <a:r>
                        <a:rPr lang="ru-RU" sz="1050" dirty="0"/>
                        <a:t>(тыс.руб.)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Удельный вес </a:t>
                      </a:r>
                      <a:r>
                        <a:rPr lang="ru-RU" sz="1050" baseline="0" dirty="0"/>
                        <a:t> доходов за 2022, %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2023</a:t>
                      </a:r>
                      <a:r>
                        <a:rPr lang="ru-RU" sz="1050" baseline="0" dirty="0"/>
                        <a:t> </a:t>
                      </a:r>
                      <a:r>
                        <a:rPr lang="ru-RU" sz="1050" dirty="0"/>
                        <a:t>(тыс.руб.)</a:t>
                      </a:r>
                    </a:p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Удельный вес </a:t>
                      </a:r>
                      <a:r>
                        <a:rPr lang="ru-RU" sz="1050" baseline="0" dirty="0"/>
                        <a:t> доходов за 2023, %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2024(тыс.руб.)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Удельный вес  д</a:t>
                      </a:r>
                      <a:r>
                        <a:rPr lang="ru-RU" sz="1050" baseline="0" dirty="0"/>
                        <a:t>оходов за 2024, %</a:t>
                      </a:r>
                      <a:endParaRPr lang="ru-RU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8738">
                <a:tc gridSpan="2"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400" dirty="0"/>
                        <a:t>Налоги на прибыль, доходы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14001,4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86,6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14201,4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86,5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14601,4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86,9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8738">
                <a:tc gridSpan="2"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400" dirty="0"/>
                        <a:t>Налоги на имущество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247,7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247,8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247,8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2379">
                <a:tc gridSpan="2">
                  <a:txBody>
                    <a:bodyPr/>
                    <a:lstStyle/>
                    <a:p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400" dirty="0"/>
                        <a:t>Налоги на товары (работы и услуги, реализуемые на территории РФ)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732,8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772,9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772,9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8738">
                <a:tc>
                  <a:txBody>
                    <a:bodyPr/>
                    <a:lstStyle/>
                    <a:p>
                      <a:r>
                        <a:rPr lang="ru-RU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Государственная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пошлина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8738">
                <a:tc>
                  <a:txBody>
                    <a:bodyPr/>
                    <a:lstStyle/>
                    <a:p>
                      <a:r>
                        <a:rPr lang="ru-RU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400" dirty="0"/>
                        <a:t>Доходы</a:t>
                      </a:r>
                      <a:r>
                        <a:rPr lang="ru-RU" sz="1400" baseline="0" dirty="0"/>
                        <a:t> от использования имущества 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1150,0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1150,0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1150,0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6,8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8866"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400" dirty="0"/>
                        <a:t>ИТОГО: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16172,9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16413,1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16813,1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849303080"/>
              </p:ext>
            </p:extLst>
          </p:nvPr>
        </p:nvGraphicFramePr>
        <p:xfrm>
          <a:off x="3112579" y="1616873"/>
          <a:ext cx="297599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med">
    <p:cover dir="l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Рисунок 2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455613"/>
            <a:ext cx="99695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11" descr="Вырезка экрана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3425" y="3424238"/>
            <a:ext cx="571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619672" y="332657"/>
            <a:ext cx="6511925" cy="129614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Структура неналоговых доходов бюджета поселения Сорум на 2022 и плановый период 2023 и 2024 годов</a:t>
            </a:r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07339979"/>
              </p:ext>
            </p:extLst>
          </p:nvPr>
        </p:nvGraphicFramePr>
        <p:xfrm>
          <a:off x="0" y="1844675"/>
          <a:ext cx="3348038" cy="266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Содержимое 20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125905464"/>
              </p:ext>
            </p:extLst>
          </p:nvPr>
        </p:nvGraphicFramePr>
        <p:xfrm>
          <a:off x="5794375" y="1773238"/>
          <a:ext cx="3349625" cy="266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372323"/>
              </p:ext>
            </p:extLst>
          </p:nvPr>
        </p:nvGraphicFramePr>
        <p:xfrm>
          <a:off x="0" y="4221089"/>
          <a:ext cx="9144000" cy="279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5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4360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832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2022 (тыс.руб.)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Удельный вес </a:t>
                      </a:r>
                      <a:r>
                        <a:rPr lang="ru-RU" sz="1050" baseline="0" dirty="0"/>
                        <a:t> доходов за 2022, %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2023</a:t>
                      </a:r>
                      <a:r>
                        <a:rPr lang="ru-RU" sz="1050" baseline="0" dirty="0"/>
                        <a:t> </a:t>
                      </a:r>
                      <a:r>
                        <a:rPr lang="ru-RU" sz="1050" dirty="0"/>
                        <a:t>(тыс.руб.)</a:t>
                      </a:r>
                    </a:p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Удельный вес </a:t>
                      </a:r>
                      <a:r>
                        <a:rPr lang="ru-RU" sz="1050" baseline="0" dirty="0"/>
                        <a:t> доходов за 2023, %</a:t>
                      </a:r>
                      <a:endParaRPr lang="ru-RU" sz="1050" dirty="0"/>
                    </a:p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2024 (тыс.руб.)</a:t>
                      </a:r>
                    </a:p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Удельный вес  д</a:t>
                      </a:r>
                      <a:r>
                        <a:rPr lang="ru-RU" sz="1050" baseline="0" dirty="0"/>
                        <a:t>оходов за 2024, %</a:t>
                      </a:r>
                      <a:endParaRPr lang="ru-RU" sz="1050" dirty="0"/>
                    </a:p>
                    <a:p>
                      <a:endParaRPr lang="ru-RU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3202"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Доходы от сдачи в аренду имущества, составляющего казну сельского</a:t>
                      </a:r>
                      <a:r>
                        <a:rPr lang="ru-RU" sz="1400" baseline="0" dirty="0"/>
                        <a:t> поселения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87,0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87,0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87,0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2469"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Прочие поступления от использования имущества, находящегося в собственности сельского поселения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150,0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150,0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150,0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13,0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80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ИТОГО: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1150,0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1150,0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1150,0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680185655"/>
              </p:ext>
            </p:extLst>
          </p:nvPr>
        </p:nvGraphicFramePr>
        <p:xfrm>
          <a:off x="2915816" y="1916832"/>
          <a:ext cx="2975992" cy="232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med">
    <p:strips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Рисунок 2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455613"/>
            <a:ext cx="99695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11" descr="Вырезка экрана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3425" y="3424238"/>
            <a:ext cx="571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619672" y="332657"/>
            <a:ext cx="7056784" cy="1296144"/>
          </a:xfrm>
        </p:spPr>
        <p:txBody>
          <a:bodyPr/>
          <a:lstStyle/>
          <a:p>
            <a:pPr algn="ctr"/>
            <a:r>
              <a:rPr lang="ru-RU" sz="2400" b="1" i="1" dirty="0">
                <a:solidFill>
                  <a:schemeClr val="tx1"/>
                </a:solidFill>
              </a:rPr>
              <a:t>Структура </a:t>
            </a:r>
            <a:r>
              <a:rPr lang="ru-RU" sz="2400" b="1" i="1" dirty="0" err="1">
                <a:solidFill>
                  <a:schemeClr val="tx1"/>
                </a:solidFill>
              </a:rPr>
              <a:t>безвоздмездных</a:t>
            </a:r>
            <a:r>
              <a:rPr lang="ru-RU" sz="2400" b="1" i="1" dirty="0">
                <a:solidFill>
                  <a:schemeClr val="tx1"/>
                </a:solidFill>
              </a:rPr>
              <a:t> поступлений в бюджет поселения Сорум на 2022 и плановый период 2023 и 2024 годов</a:t>
            </a:r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178938040"/>
              </p:ext>
            </p:extLst>
          </p:nvPr>
        </p:nvGraphicFramePr>
        <p:xfrm>
          <a:off x="0" y="1844675"/>
          <a:ext cx="3348038" cy="266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Содержимое 20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57076737"/>
              </p:ext>
            </p:extLst>
          </p:nvPr>
        </p:nvGraphicFramePr>
        <p:xfrm>
          <a:off x="5794375" y="1773238"/>
          <a:ext cx="3349625" cy="266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771210"/>
              </p:ext>
            </p:extLst>
          </p:nvPr>
        </p:nvGraphicFramePr>
        <p:xfrm>
          <a:off x="0" y="4221088"/>
          <a:ext cx="9144000" cy="2598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5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4360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2022</a:t>
                      </a:r>
                      <a:r>
                        <a:rPr lang="ru-RU" sz="1050" baseline="0" dirty="0"/>
                        <a:t> </a:t>
                      </a:r>
                      <a:r>
                        <a:rPr lang="ru-RU" sz="1050" dirty="0"/>
                        <a:t>(тыс.руб.)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Удельный вес </a:t>
                      </a:r>
                      <a:r>
                        <a:rPr lang="ru-RU" sz="1050" baseline="0" dirty="0"/>
                        <a:t> доходов за 2022, %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2023</a:t>
                      </a:r>
                      <a:r>
                        <a:rPr lang="ru-RU" sz="1050" baseline="0" dirty="0"/>
                        <a:t> </a:t>
                      </a:r>
                      <a:r>
                        <a:rPr lang="ru-RU" sz="1050" dirty="0"/>
                        <a:t>(тыс.руб.)</a:t>
                      </a:r>
                    </a:p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Удельный вес </a:t>
                      </a:r>
                      <a:r>
                        <a:rPr lang="ru-RU" sz="1050" baseline="0" dirty="0"/>
                        <a:t> доходов за 2023, %</a:t>
                      </a:r>
                      <a:endParaRPr lang="ru-RU" sz="1050" dirty="0"/>
                    </a:p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2024</a:t>
                      </a:r>
                      <a:r>
                        <a:rPr lang="ru-RU" sz="1050" baseline="0" dirty="0"/>
                        <a:t> </a:t>
                      </a:r>
                      <a:r>
                        <a:rPr lang="ru-RU" sz="1050" dirty="0"/>
                        <a:t>(тыс.руб.)</a:t>
                      </a:r>
                    </a:p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Удельный вес  д</a:t>
                      </a:r>
                      <a:r>
                        <a:rPr lang="ru-RU" sz="1050" baseline="0" dirty="0"/>
                        <a:t>оходов за 2024, %</a:t>
                      </a:r>
                      <a:endParaRPr lang="ru-RU" sz="1050" dirty="0"/>
                    </a:p>
                    <a:p>
                      <a:endParaRPr lang="ru-RU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5483"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Дотации</a:t>
                      </a:r>
                      <a:r>
                        <a:rPr lang="ru-RU" sz="1400" baseline="0" dirty="0"/>
                        <a:t> бюджетам бюджетной системы РФ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8660,1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8687,4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94,2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7910,9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93,1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5483"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Субвенции бюджетам бюджетной системы Российской Федерации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551,0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6,0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568,5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586,9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6,9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5483">
                <a:tc>
                  <a:txBody>
                    <a:bodyPr/>
                    <a:lstStyle/>
                    <a:p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Иные межбюджетные</a:t>
                      </a:r>
                      <a:r>
                        <a:rPr lang="ru-RU" sz="1400" baseline="0" dirty="0"/>
                        <a:t> трансферты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54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ИТОГО: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9211,1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9225,9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8497,8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706676397"/>
              </p:ext>
            </p:extLst>
          </p:nvPr>
        </p:nvGraphicFramePr>
        <p:xfrm>
          <a:off x="3059832" y="2060848"/>
          <a:ext cx="2975992" cy="232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0441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43608" y="0"/>
            <a:ext cx="7704856" cy="126876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eaLnBrk="0" hangingPunct="0">
              <a:defRPr/>
            </a:pP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Ведомственная структура расходной части бюджета сельского поселения Сорум за 2022 год и плановые 2023 и 2024 года </a:t>
            </a:r>
            <a:endParaRPr lang="ru-RU" altLang="ru-RU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9" name="Рисунок 7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3375"/>
            <a:ext cx="690562" cy="71913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graphicFrame>
        <p:nvGraphicFramePr>
          <p:cNvPr id="29773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880863"/>
              </p:ext>
            </p:extLst>
          </p:nvPr>
        </p:nvGraphicFramePr>
        <p:xfrm>
          <a:off x="179512" y="1664502"/>
          <a:ext cx="8964488" cy="5014239"/>
        </p:xfrm>
        <a:graphic>
          <a:graphicData uri="http://schemas.openxmlformats.org/drawingml/2006/table">
            <a:tbl>
              <a:tblPr/>
              <a:tblGrid>
                <a:gridCol w="33386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366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295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596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5511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 а и м е </a:t>
                      </a:r>
                      <a:r>
                        <a:rPr kumimoji="0" lang="ru-RU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 в а </a:t>
                      </a:r>
                      <a:r>
                        <a:rPr kumimoji="0" lang="ru-RU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е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год, рублей                 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год, рублей               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год, рублей                       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522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612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расходы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12 917 800,00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13 032 400,00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13 656 800,00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09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493 800,00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510 500,00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528 400,00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023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111 200,00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94 700,00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84 400,00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952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1 232 200,00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1 266 100,00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1 153 600,00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258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1 189 500,00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1 218 800,00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1 140 400,00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891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806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4 577 400,00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4 581 200,00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4 581 200,00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66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68 300,00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68 300,00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68 300,00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952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4 792 600,00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4 895 800,00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4 096 600,00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930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трансферта общего характера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820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25 384 000,00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25 669 000,00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25 310 900,00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907704" y="188640"/>
            <a:ext cx="6620272" cy="12601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ru-RU" sz="28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поселения Сорум на 2022 год, в %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3" name="Рисунок 2" descr="Вырезка экрана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" y="455613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98" name="Objec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9540410"/>
              </p:ext>
            </p:extLst>
          </p:nvPr>
        </p:nvGraphicFramePr>
        <p:xfrm>
          <a:off x="0" y="1341438"/>
          <a:ext cx="9026525" cy="427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6" name="Worksheet" r:id="rId6" imgW="8858365" imgH="4286250" progId="Excel.Sheet.8">
                  <p:embed/>
                </p:oleObj>
              </mc:Choice>
              <mc:Fallback>
                <p:oleObj name="Worksheet" r:id="rId6" imgW="8858365" imgH="4286250" progId="Excel.Sheet.8">
                  <p:embed/>
                  <p:pic>
                    <p:nvPicPr>
                      <p:cNvPr id="0" name="Picture 18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41438"/>
                        <a:ext cx="9026525" cy="427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3398</TotalTime>
  <Words>979</Words>
  <Application>Microsoft Office PowerPoint</Application>
  <PresentationFormat>Экран (4:3)</PresentationFormat>
  <Paragraphs>327</Paragraphs>
  <Slides>14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Worksheet</vt:lpstr>
      <vt:lpstr>Сельское поселение Сорум Белоярский район Ханты-Мансийский автономный округ-Югра</vt:lpstr>
      <vt:lpstr>Презентация PowerPoint</vt:lpstr>
      <vt:lpstr>Презентация PowerPoint</vt:lpstr>
      <vt:lpstr>Презентация PowerPoint</vt:lpstr>
      <vt:lpstr>Структура налоговых доходов бюджета поселения Сорум на 2022 и плановый период 2023 и 2024 годов</vt:lpstr>
      <vt:lpstr>Структура неналоговых доходов бюджета поселения Сорум на 2022 и плановый период 2023 и 2024 годов</vt:lpstr>
      <vt:lpstr>Структура безвоздмездных поступлений в бюджет поселения Сорум на 2022 и плановый период 2023 и 2024 годов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Администрация сельского поселения Сорум  Адрес фактический:  ул.Центральная, 34.  п.Сорум, Белоярский р-н, ХМАО-ЮГРА E-mail: admsorum86@yandex.ru  Глава администрации Маковей Мария Михайловна, тел. (34670) 36-3-65 секретарь (34670) 36-7-65 специалисты (34670) 36-5-72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1</cp:lastModifiedBy>
  <cp:revision>363</cp:revision>
  <cp:lastPrinted>2022-01-27T07:26:00Z</cp:lastPrinted>
  <dcterms:created xsi:type="dcterms:W3CDTF">2013-10-15T13:32:53Z</dcterms:created>
  <dcterms:modified xsi:type="dcterms:W3CDTF">2022-01-31T10:29:50Z</dcterms:modified>
</cp:coreProperties>
</file>